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9" r:id="rId4"/>
    <p:sldId id="301" r:id="rId5"/>
    <p:sldId id="302" r:id="rId6"/>
    <p:sldId id="304" r:id="rId7"/>
    <p:sldId id="305" r:id="rId8"/>
    <p:sldId id="306" r:id="rId9"/>
    <p:sldId id="307" r:id="rId10"/>
    <p:sldId id="308" r:id="rId11"/>
  </p:sldIdLst>
  <p:sldSz cx="10058400" cy="7772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</p:presentationPr>
</file>

<file path=ppt/tableStyles.xml><?xml version="1.0" encoding="utf-8"?>
<a:tblStyleLst xmlns:a="http://schemas.openxmlformats.org/drawingml/2006/main" def="{69D073F8-1565-44D7-B386-08B59EADF2EE}">
  <a:tblStyle styleId="{69D073F8-1565-44D7-B386-08B59EADF2EE}" styleName="PwC Table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i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617" autoAdjust="0"/>
    <p:restoredTop sz="84868" autoAdjust="0"/>
  </p:normalViewPr>
  <p:slideViewPr>
    <p:cSldViewPr snapToGrid="0">
      <p:cViewPr>
        <p:scale>
          <a:sx n="70" d="100"/>
          <a:sy n="70" d="100"/>
        </p:scale>
        <p:origin x="-564" y="96"/>
      </p:cViewPr>
      <p:guideLst>
        <p:guide orient="horz" pos="432"/>
        <p:guide orient="horz" pos="4656"/>
        <p:guide orient="horz" pos="3984"/>
        <p:guide orient="horz" pos="4176"/>
        <p:guide orient="horz" pos="2736"/>
        <p:guide orient="horz" pos="2832"/>
        <p:guide orient="horz" pos="767"/>
        <p:guide orient="horz" pos="1414"/>
        <p:guide orient="horz" pos="4435"/>
        <p:guide orient="horz" pos="4320"/>
        <p:guide pos="336"/>
        <p:guide pos="6000"/>
        <p:guide pos="3216"/>
        <p:guide pos="3120"/>
        <p:guide pos="4080"/>
        <p:guide pos="4176"/>
        <p:guide pos="2256"/>
        <p:guide pos="2160"/>
        <p:guide pos="1200"/>
        <p:guide pos="1296"/>
        <p:guide pos="5136"/>
        <p:guide pos="5040"/>
        <p:guide pos="667"/>
        <p:guide pos="5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D6E08-E37C-415B-9CDC-4A8657006F36}" type="datetimeFigureOut">
              <a:rPr lang="en-GB" smtClean="0"/>
              <a:pPr/>
              <a:t>25/12/2012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B4560-A342-47FB-9796-F01E78016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B9FA3-0B3D-4699-8696-1174BE157FCC}" type="datetimeFigureOut">
              <a:rPr lang="en-GB" smtClean="0"/>
              <a:pPr/>
              <a:t>25/12/2012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C06E8-48A6-4E03-8711-C45C0018F49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C06E8-48A6-4E03-8711-C45C0018F498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Group 301"/>
          <p:cNvGrpSpPr/>
          <p:nvPr userDrawn="1"/>
        </p:nvGrpSpPr>
        <p:grpSpPr bwMode="gray">
          <a:xfrm>
            <a:off x="1905000" y="3"/>
            <a:ext cx="8153401" cy="6781798"/>
            <a:chOff x="19140488" y="13674"/>
            <a:chExt cx="7443798" cy="6145827"/>
          </a:xfrm>
        </p:grpSpPr>
        <p:sp>
          <p:nvSpPr>
            <p:cNvPr id="303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4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5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6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7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8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9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0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1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2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3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057401" y="1142999"/>
            <a:ext cx="5943600" cy="914401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report’s main title</a:t>
            </a:r>
            <a:endParaRPr lang="en-GB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057401" y="2151743"/>
            <a:ext cx="5943599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35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705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058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411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6764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116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469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2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057400" y="547687"/>
            <a:ext cx="4572000" cy="1524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  <p:grpSp>
        <p:nvGrpSpPr>
          <p:cNvPr id="397" name="Group 59"/>
          <p:cNvGrpSpPr/>
          <p:nvPr userDrawn="1"/>
        </p:nvGrpSpPr>
        <p:grpSpPr>
          <a:xfrm>
            <a:off x="1051560" y="6781800"/>
            <a:ext cx="1005840" cy="609600"/>
            <a:chOff x="1051560" y="6781800"/>
            <a:chExt cx="1005840" cy="609600"/>
          </a:xfrm>
        </p:grpSpPr>
        <p:sp>
          <p:nvSpPr>
            <p:cNvPr id="398" name="Rectangle 37"/>
            <p:cNvSpPr>
              <a:spLocks noChangeArrowheads="1"/>
            </p:cNvSpPr>
            <p:nvPr userDrawn="1"/>
          </p:nvSpPr>
          <p:spPr bwMode="black">
            <a:xfrm>
              <a:off x="1648968" y="6781800"/>
              <a:ext cx="256032" cy="54864"/>
            </a:xfrm>
            <a:prstGeom prst="rect">
              <a:avLst/>
            </a:prstGeom>
            <a:solidFill>
              <a:srgbClr val="A10000"/>
            </a:solidFill>
            <a:ln w="0">
              <a:solidFill>
                <a:srgbClr val="A1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99" name="Freeform 7"/>
            <p:cNvSpPr>
              <a:spLocks noEditPoints="1"/>
            </p:cNvSpPr>
            <p:nvPr userDrawn="1"/>
          </p:nvSpPr>
          <p:spPr bwMode="black">
            <a:xfrm>
              <a:off x="1051560" y="7000790"/>
              <a:ext cx="1005840" cy="39061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105400" y="2212848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105400" y="4495800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2210467"/>
            <a:ext cx="44196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7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2210467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495799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105400" y="2212848"/>
            <a:ext cx="44196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1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170432"/>
            <a:ext cx="5943600" cy="276999"/>
          </a:xfrm>
        </p:spPr>
        <p:txBody>
          <a:bodyPr>
            <a:spAutoFit/>
          </a:bodyPr>
          <a:lstStyle>
            <a:lvl1pPr>
              <a:defRPr sz="1800"/>
            </a:lvl1pPr>
          </a:lstStyle>
          <a:p>
            <a:r>
              <a:rPr lang="en-US" noProof="1" smtClean="0"/>
              <a:t>Click to edit Master title style</a:t>
            </a:r>
            <a:endParaRPr lang="en-GB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581400" y="2210467"/>
            <a:ext cx="5943600" cy="1384995"/>
          </a:xfrm>
        </p:spPr>
        <p:txBody>
          <a:bodyPr>
            <a:spAutoFit/>
          </a:bodyPr>
          <a:lstStyle>
            <a:lvl1pPr>
              <a:spcAft>
                <a:spcPts val="900"/>
              </a:spcAft>
              <a:defRPr sz="1200" baseline="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GB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33400" y="2195514"/>
            <a:ext cx="2895600" cy="553998"/>
          </a:xfrm>
        </p:spPr>
        <p:txBody>
          <a:bodyPr>
            <a:spAutoFit/>
          </a:bodyPr>
          <a:lstStyle>
            <a:lvl1pPr indent="0">
              <a:spcAft>
                <a:spcPts val="900"/>
              </a:spcAft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30" name="Shape 29"/>
          <p:cNvCxnSpPr/>
          <p:nvPr/>
        </p:nvCxnSpPr>
        <p:spPr>
          <a:xfrm rot="5400000" flipH="1" flipV="1">
            <a:off x="6405372" y="-1906524"/>
            <a:ext cx="146304" cy="6099048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018" y="1127574"/>
            <a:ext cx="8993981" cy="492443"/>
          </a:xfrm>
        </p:spPr>
        <p:txBody>
          <a:bodyPr wrap="square">
            <a:sp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4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itle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6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with Foo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2157984"/>
            <a:ext cx="8991600" cy="4419600"/>
          </a:xfrm>
        </p:spPr>
        <p:txBody>
          <a:bodyPr/>
          <a:lstStyle>
            <a:lvl1pPr>
              <a:defRPr sz="3200" baseline="0">
                <a:solidFill>
                  <a:schemeClr val="tx2"/>
                </a:solidFill>
              </a:defRPr>
            </a:lvl1pPr>
            <a:lvl2pPr marL="347472" indent="-347472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685800" indent="-342900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028700" indent="-342900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371600" indent="-342900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2160846"/>
            <a:ext cx="8991600" cy="4419600"/>
          </a:xfrm>
        </p:spPr>
        <p:txBody>
          <a:bodyPr/>
          <a:lstStyle>
            <a:lvl1pPr>
              <a:defRPr sz="3200" baseline="0">
                <a:solidFill>
                  <a:schemeClr val="bg2"/>
                </a:solidFill>
              </a:defRPr>
            </a:lvl1pPr>
            <a:lvl2pPr marL="347472" indent="-347472">
              <a:buClr>
                <a:schemeClr val="bg2"/>
              </a:buClr>
              <a:defRPr sz="3200">
                <a:solidFill>
                  <a:schemeClr val="bg2"/>
                </a:solidFill>
              </a:defRPr>
            </a:lvl2pPr>
            <a:lvl3pPr marL="685800" indent="-342900">
              <a:buClr>
                <a:schemeClr val="bg2"/>
              </a:buClr>
              <a:defRPr sz="3200">
                <a:solidFill>
                  <a:schemeClr val="bg2"/>
                </a:solidFill>
              </a:defRPr>
            </a:lvl3pPr>
            <a:lvl4pPr marL="1028700" indent="-342900">
              <a:buClr>
                <a:schemeClr val="bg2"/>
              </a:buClr>
              <a:defRPr sz="3200">
                <a:solidFill>
                  <a:schemeClr val="bg2"/>
                </a:solidFill>
              </a:defRPr>
            </a:lvl4pPr>
            <a:lvl5pPr marL="1371600" indent="-342900">
              <a:buClr>
                <a:schemeClr val="bg2"/>
              </a:buClr>
              <a:defRPr sz="3200">
                <a:solidFill>
                  <a:schemeClr val="bg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cxnSp>
        <p:nvCxnSpPr>
          <p:cNvPr id="10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1384995"/>
          </a:xfrm>
        </p:spPr>
        <p:txBody>
          <a:bodyPr>
            <a:spAutoFit/>
          </a:bodyPr>
          <a:lstStyle>
            <a:lvl1pPr marL="0" indent="0"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cxnSp>
        <p:nvCxnSpPr>
          <p:cNvPr id="13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marL="0" marR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9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2205038"/>
            <a:ext cx="8991600" cy="4572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/>
                </a:solidFill>
              </a:defRPr>
            </a:lvl1pPr>
            <a:lvl2pPr marL="50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4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33400" y="1128681"/>
            <a:ext cx="8991600" cy="492443"/>
          </a:xfrm>
        </p:spPr>
        <p:txBody>
          <a:bodyPr wrap="square">
            <a:sp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2157984"/>
            <a:ext cx="8991600" cy="4572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50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4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3400" y="1129094"/>
            <a:ext cx="8991600" cy="492443"/>
          </a:xfrm>
        </p:spPr>
        <p:txBody>
          <a:bodyPr wrap="square">
            <a:sp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9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 with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9"/>
          <p:cNvSpPr>
            <a:spLocks noGrp="1"/>
          </p:cNvSpPr>
          <p:nvPr>
            <p:ph sz="quarter" idx="13"/>
          </p:nvPr>
        </p:nvSpPr>
        <p:spPr>
          <a:xfrm>
            <a:off x="533402" y="2836890"/>
            <a:ext cx="4419601" cy="3657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533400" y="2157984"/>
            <a:ext cx="8991600" cy="4572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509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6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4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33400" y="1129094"/>
            <a:ext cx="8991600" cy="492443"/>
          </a:xfrm>
        </p:spPr>
        <p:txBody>
          <a:bodyPr wrap="square">
            <a:spAutoFit/>
          </a:bodyPr>
          <a:lstStyle>
            <a:lvl1pPr>
              <a:defRPr sz="3200">
                <a:solidFill>
                  <a:schemeClr val="bg2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2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3"/>
          <p:cNvGrpSpPr/>
          <p:nvPr/>
        </p:nvGrpSpPr>
        <p:grpSpPr>
          <a:xfrm>
            <a:off x="1909763" y="6272216"/>
            <a:ext cx="533400" cy="508000"/>
            <a:chOff x="1905000" y="5715000"/>
            <a:chExt cx="445770" cy="381000"/>
          </a:xfrm>
        </p:grpSpPr>
        <p:sp>
          <p:nvSpPr>
            <p:cNvPr id="2073" name="Rectangle 25"/>
            <p:cNvSpPr>
              <a:spLocks noChangeArrowheads="1"/>
            </p:cNvSpPr>
            <p:nvPr userDrawn="1"/>
          </p:nvSpPr>
          <p:spPr bwMode="gray">
            <a:xfrm>
              <a:off x="2293620" y="5988118"/>
              <a:ext cx="57150" cy="107882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4" name="Rectangle 26"/>
            <p:cNvSpPr>
              <a:spLocks noChangeArrowheads="1"/>
            </p:cNvSpPr>
            <p:nvPr userDrawn="1"/>
          </p:nvSpPr>
          <p:spPr bwMode="gray">
            <a:xfrm>
              <a:off x="2132171" y="5757333"/>
              <a:ext cx="44291" cy="66914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5" name="Rectangle 27"/>
            <p:cNvSpPr>
              <a:spLocks noChangeArrowheads="1"/>
            </p:cNvSpPr>
            <p:nvPr userDrawn="1"/>
          </p:nvSpPr>
          <p:spPr bwMode="gray">
            <a:xfrm>
              <a:off x="1905000" y="5715000"/>
              <a:ext cx="227171" cy="42333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6" name="Rectangle 28"/>
            <p:cNvSpPr>
              <a:spLocks noChangeArrowheads="1"/>
            </p:cNvSpPr>
            <p:nvPr userDrawn="1"/>
          </p:nvSpPr>
          <p:spPr bwMode="gray">
            <a:xfrm>
              <a:off x="1905000" y="5757333"/>
              <a:ext cx="227171" cy="66914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7" name="Rectangle 29"/>
            <p:cNvSpPr>
              <a:spLocks noChangeArrowheads="1"/>
            </p:cNvSpPr>
            <p:nvPr userDrawn="1"/>
          </p:nvSpPr>
          <p:spPr bwMode="gray">
            <a:xfrm>
              <a:off x="2176462" y="5824247"/>
              <a:ext cx="117158" cy="163871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8" name="Rectangle 30"/>
            <p:cNvSpPr>
              <a:spLocks noChangeArrowheads="1"/>
            </p:cNvSpPr>
            <p:nvPr userDrawn="1"/>
          </p:nvSpPr>
          <p:spPr bwMode="gray">
            <a:xfrm>
              <a:off x="2176462" y="5988118"/>
              <a:ext cx="117158" cy="107882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79" name="Rectangle 31"/>
            <p:cNvSpPr>
              <a:spLocks noChangeArrowheads="1"/>
            </p:cNvSpPr>
            <p:nvPr userDrawn="1"/>
          </p:nvSpPr>
          <p:spPr bwMode="gray">
            <a:xfrm>
              <a:off x="2132171" y="5824247"/>
              <a:ext cx="44291" cy="163871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0" name="Rectangle 32"/>
            <p:cNvSpPr>
              <a:spLocks noChangeArrowheads="1"/>
            </p:cNvSpPr>
            <p:nvPr userDrawn="1"/>
          </p:nvSpPr>
          <p:spPr bwMode="gray">
            <a:xfrm>
              <a:off x="2132171" y="5988118"/>
              <a:ext cx="44291" cy="107882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1" name="Freeform 33"/>
            <p:cNvSpPr>
              <a:spLocks/>
            </p:cNvSpPr>
            <p:nvPr userDrawn="1"/>
          </p:nvSpPr>
          <p:spPr bwMode="gray">
            <a:xfrm>
              <a:off x="1905000" y="5824247"/>
              <a:ext cx="227171" cy="1638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2" name="Rectangle 34"/>
            <p:cNvSpPr>
              <a:spLocks noChangeArrowheads="1"/>
            </p:cNvSpPr>
            <p:nvPr userDrawn="1"/>
          </p:nvSpPr>
          <p:spPr bwMode="gray">
            <a:xfrm>
              <a:off x="2046446" y="5988118"/>
              <a:ext cx="85725" cy="107882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3" name="Rectangle 35"/>
            <p:cNvSpPr>
              <a:spLocks noChangeArrowheads="1"/>
            </p:cNvSpPr>
            <p:nvPr userDrawn="1"/>
          </p:nvSpPr>
          <p:spPr bwMode="gray">
            <a:xfrm>
              <a:off x="1905000" y="5933495"/>
              <a:ext cx="141446" cy="54624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084" name="Rectangle 36"/>
            <p:cNvSpPr>
              <a:spLocks noChangeArrowheads="1"/>
            </p:cNvSpPr>
            <p:nvPr userDrawn="1"/>
          </p:nvSpPr>
          <p:spPr bwMode="gray">
            <a:xfrm>
              <a:off x="1905000" y="5988118"/>
              <a:ext cx="141446" cy="107882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gray">
            <a:xfrm>
              <a:off x="2293620" y="5988118"/>
              <a:ext cx="57150" cy="107882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gray">
            <a:xfrm>
              <a:off x="2132171" y="5757333"/>
              <a:ext cx="44291" cy="66914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gray">
            <a:xfrm>
              <a:off x="1905000" y="5715000"/>
              <a:ext cx="227171" cy="42333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gray">
            <a:xfrm>
              <a:off x="1905000" y="5757333"/>
              <a:ext cx="227171" cy="66914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gray">
            <a:xfrm>
              <a:off x="2176462" y="5824247"/>
              <a:ext cx="117158" cy="163871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gray">
            <a:xfrm>
              <a:off x="2176462" y="5988118"/>
              <a:ext cx="117158" cy="107882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gray">
            <a:xfrm>
              <a:off x="2132171" y="5824247"/>
              <a:ext cx="44291" cy="163871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8" name="Rectangle 32"/>
            <p:cNvSpPr>
              <a:spLocks noChangeArrowheads="1"/>
            </p:cNvSpPr>
            <p:nvPr/>
          </p:nvSpPr>
          <p:spPr bwMode="gray">
            <a:xfrm>
              <a:off x="2132171" y="5988118"/>
              <a:ext cx="44291" cy="107882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gray">
            <a:xfrm>
              <a:off x="1905000" y="5824247"/>
              <a:ext cx="227171" cy="1638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gray">
            <a:xfrm>
              <a:off x="2046446" y="5988118"/>
              <a:ext cx="85725" cy="107882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1" name="Rectangle 35"/>
            <p:cNvSpPr>
              <a:spLocks noChangeArrowheads="1"/>
            </p:cNvSpPr>
            <p:nvPr/>
          </p:nvSpPr>
          <p:spPr bwMode="gray">
            <a:xfrm>
              <a:off x="1905000" y="5933495"/>
              <a:ext cx="141446" cy="54624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2" name="Rectangle 36"/>
            <p:cNvSpPr>
              <a:spLocks noChangeArrowheads="1"/>
            </p:cNvSpPr>
            <p:nvPr/>
          </p:nvSpPr>
          <p:spPr bwMode="gray">
            <a:xfrm>
              <a:off x="1905000" y="5988118"/>
              <a:ext cx="141446" cy="107882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cxnSp>
        <p:nvCxnSpPr>
          <p:cNvPr id="141" name="Shape 140"/>
          <p:cNvCxnSpPr/>
          <p:nvPr/>
        </p:nvCxnSpPr>
        <p:spPr>
          <a:xfrm rot="5400000" flipH="1" flipV="1">
            <a:off x="5641122" y="-2660041"/>
            <a:ext cx="146304" cy="761695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2057401" y="1176333"/>
            <a:ext cx="5943600" cy="914401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3200" b="1" i="1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 smtClean="0"/>
              <a:t>Click to add the report’s main title</a:t>
            </a:r>
            <a:endParaRPr lang="en-GB" noProof="0" dirty="0"/>
          </a:p>
        </p:txBody>
      </p:sp>
      <p:sp>
        <p:nvSpPr>
          <p:cNvPr id="4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2057401" y="2209799"/>
            <a:ext cx="5943599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tx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35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705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058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411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6764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116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469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grpSp>
        <p:nvGrpSpPr>
          <p:cNvPr id="3" name="Group 45"/>
          <p:cNvGrpSpPr/>
          <p:nvPr/>
        </p:nvGrpSpPr>
        <p:grpSpPr>
          <a:xfrm>
            <a:off x="1051560" y="6781800"/>
            <a:ext cx="1005840" cy="609600"/>
            <a:chOff x="1051560" y="6781800"/>
            <a:chExt cx="1005840" cy="609600"/>
          </a:xfrm>
        </p:grpSpPr>
        <p:sp>
          <p:nvSpPr>
            <p:cNvPr id="48" name="Rectangle 37"/>
            <p:cNvSpPr>
              <a:spLocks noChangeArrowheads="1"/>
            </p:cNvSpPr>
            <p:nvPr userDrawn="1"/>
          </p:nvSpPr>
          <p:spPr bwMode="black">
            <a:xfrm>
              <a:off x="1648968" y="6781800"/>
              <a:ext cx="256032" cy="54864"/>
            </a:xfrm>
            <a:prstGeom prst="rect">
              <a:avLst/>
            </a:prstGeom>
            <a:solidFill>
              <a:srgbClr val="A10000"/>
            </a:solidFill>
            <a:ln w="0">
              <a:solidFill>
                <a:srgbClr val="A1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49" name="Freeform 7"/>
            <p:cNvSpPr>
              <a:spLocks noEditPoints="1"/>
            </p:cNvSpPr>
            <p:nvPr userDrawn="1"/>
          </p:nvSpPr>
          <p:spPr bwMode="black">
            <a:xfrm>
              <a:off x="1051560" y="7000790"/>
              <a:ext cx="1005840" cy="39061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46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057400" y="547687"/>
            <a:ext cx="4572000" cy="152400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 bwMode="gray">
          <a:xfrm>
            <a:off x="1905000" y="3"/>
            <a:ext cx="8153401" cy="6781798"/>
            <a:chOff x="19140488" y="13674"/>
            <a:chExt cx="7443798" cy="6145827"/>
          </a:xfrm>
        </p:grpSpPr>
        <p:sp>
          <p:nvSpPr>
            <p:cNvPr id="21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35" name="Group 59"/>
          <p:cNvGrpSpPr/>
          <p:nvPr userDrawn="1"/>
        </p:nvGrpSpPr>
        <p:grpSpPr>
          <a:xfrm>
            <a:off x="1051560" y="6781800"/>
            <a:ext cx="1005840" cy="609600"/>
            <a:chOff x="1051560" y="6781800"/>
            <a:chExt cx="1005840" cy="609600"/>
          </a:xfrm>
        </p:grpSpPr>
        <p:sp>
          <p:nvSpPr>
            <p:cNvPr id="36" name="Rectangle 37"/>
            <p:cNvSpPr>
              <a:spLocks noChangeArrowheads="1"/>
            </p:cNvSpPr>
            <p:nvPr userDrawn="1"/>
          </p:nvSpPr>
          <p:spPr bwMode="black">
            <a:xfrm>
              <a:off x="1648968" y="6781800"/>
              <a:ext cx="256032" cy="54864"/>
            </a:xfrm>
            <a:prstGeom prst="rect">
              <a:avLst/>
            </a:prstGeom>
            <a:solidFill>
              <a:srgbClr val="A10000"/>
            </a:solidFill>
            <a:ln w="0">
              <a:solidFill>
                <a:srgbClr val="A1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7" name="Freeform 7"/>
            <p:cNvSpPr>
              <a:spLocks noEditPoints="1"/>
            </p:cNvSpPr>
            <p:nvPr userDrawn="1"/>
          </p:nvSpPr>
          <p:spPr bwMode="black">
            <a:xfrm>
              <a:off x="1051560" y="7000790"/>
              <a:ext cx="1005840" cy="39061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31" name="Picture Placeholder 76"/>
          <p:cNvSpPr>
            <a:spLocks noGrp="1"/>
          </p:cNvSpPr>
          <p:nvPr>
            <p:ph type="pic" sz="quarter" idx="13"/>
          </p:nvPr>
        </p:nvSpPr>
        <p:spPr>
          <a:xfrm>
            <a:off x="670561" y="3368040"/>
            <a:ext cx="1005840" cy="8636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grpSp>
        <p:nvGrpSpPr>
          <p:cNvPr id="3" name="Group 31"/>
          <p:cNvGrpSpPr/>
          <p:nvPr/>
        </p:nvGrpSpPr>
        <p:grpSpPr>
          <a:xfrm>
            <a:off x="537996" y="3202230"/>
            <a:ext cx="1330727" cy="171382"/>
            <a:chOff x="489087" y="2521685"/>
            <a:chExt cx="1209752" cy="151219"/>
          </a:xfrm>
        </p:grpSpPr>
        <p:cxnSp>
          <p:nvCxnSpPr>
            <p:cNvPr id="33" name="Straight Connector 32"/>
            <p:cNvCxnSpPr/>
            <p:nvPr userDrawn="1"/>
          </p:nvCxnSpPr>
          <p:spPr>
            <a:xfrm rot="10800000">
              <a:off x="489087" y="2521686"/>
              <a:ext cx="1209752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>
            <a:xfrm rot="5400000">
              <a:off x="413478" y="2597295"/>
              <a:ext cx="151219" cy="0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057401" y="1142999"/>
            <a:ext cx="5943600" cy="914401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report’s main title</a:t>
            </a:r>
            <a:endParaRPr lang="en-GB" noProof="0" dirty="0"/>
          </a:p>
        </p:txBody>
      </p:sp>
      <p:sp>
        <p:nvSpPr>
          <p:cNvPr id="39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057401" y="2148840"/>
            <a:ext cx="5943599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35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705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058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411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6764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116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469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41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057400" y="547687"/>
            <a:ext cx="4572000" cy="1524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 bwMode="gray">
          <a:xfrm>
            <a:off x="1905000" y="3"/>
            <a:ext cx="8153401" cy="6781798"/>
            <a:chOff x="19140488" y="13674"/>
            <a:chExt cx="7443798" cy="6145827"/>
          </a:xfrm>
        </p:grpSpPr>
        <p:sp>
          <p:nvSpPr>
            <p:cNvPr id="18" name="Rectangle 17"/>
            <p:cNvSpPr>
              <a:spLocks noChangeArrowheads="1"/>
            </p:cNvSpPr>
            <p:nvPr/>
          </p:nvSpPr>
          <p:spPr bwMode="gray">
            <a:xfrm>
              <a:off x="19140488" y="4188799"/>
              <a:ext cx="2302206" cy="1970702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gray">
            <a:xfrm>
              <a:off x="25663403" y="4032250"/>
              <a:ext cx="920883" cy="212725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gray">
            <a:xfrm>
              <a:off x="25049482" y="2899477"/>
              <a:ext cx="734694" cy="1289321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gray">
            <a:xfrm>
              <a:off x="25049482" y="4032250"/>
              <a:ext cx="734693" cy="212725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gray">
            <a:xfrm>
              <a:off x="24665780" y="706365"/>
              <a:ext cx="477045" cy="2263848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gray">
            <a:xfrm>
              <a:off x="24665780" y="2899478"/>
              <a:ext cx="477045" cy="1289321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gray">
            <a:xfrm>
              <a:off x="24665780" y="4032250"/>
              <a:ext cx="477045" cy="212725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Rectangle 14"/>
            <p:cNvSpPr>
              <a:spLocks noChangeArrowheads="1"/>
            </p:cNvSpPr>
            <p:nvPr userDrawn="1"/>
          </p:nvSpPr>
          <p:spPr bwMode="gray">
            <a:xfrm>
              <a:off x="19140488" y="669925"/>
              <a:ext cx="5662612" cy="2300288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gray">
            <a:xfrm>
              <a:off x="19140488" y="2899478"/>
              <a:ext cx="5662612" cy="1289321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gray">
            <a:xfrm>
              <a:off x="19140488" y="4032250"/>
              <a:ext cx="5662612" cy="21272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gray">
            <a:xfrm>
              <a:off x="19140488" y="13674"/>
              <a:ext cx="5662612" cy="692692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29" name="Group 59"/>
          <p:cNvGrpSpPr/>
          <p:nvPr userDrawn="1"/>
        </p:nvGrpSpPr>
        <p:grpSpPr>
          <a:xfrm>
            <a:off x="1051560" y="6781800"/>
            <a:ext cx="1005840" cy="609600"/>
            <a:chOff x="1051560" y="6781800"/>
            <a:chExt cx="1005840" cy="609600"/>
          </a:xfrm>
        </p:grpSpPr>
        <p:sp>
          <p:nvSpPr>
            <p:cNvPr id="30" name="Rectangle 37"/>
            <p:cNvSpPr>
              <a:spLocks noChangeArrowheads="1"/>
            </p:cNvSpPr>
            <p:nvPr userDrawn="1"/>
          </p:nvSpPr>
          <p:spPr bwMode="black">
            <a:xfrm>
              <a:off x="1648968" y="6781800"/>
              <a:ext cx="256032" cy="54864"/>
            </a:xfrm>
            <a:prstGeom prst="rect">
              <a:avLst/>
            </a:prstGeom>
            <a:solidFill>
              <a:srgbClr val="A10000"/>
            </a:solidFill>
            <a:ln w="0">
              <a:solidFill>
                <a:srgbClr val="A1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1" name="Freeform 7"/>
            <p:cNvSpPr>
              <a:spLocks noEditPoints="1"/>
            </p:cNvSpPr>
            <p:nvPr userDrawn="1"/>
          </p:nvSpPr>
          <p:spPr bwMode="black">
            <a:xfrm>
              <a:off x="1051560" y="7000790"/>
              <a:ext cx="1005840" cy="39061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66" name="Picture Placeholder 65"/>
          <p:cNvSpPr>
            <a:spLocks noGrp="1"/>
          </p:cNvSpPr>
          <p:nvPr>
            <p:ph type="pic" sz="quarter" idx="11"/>
          </p:nvPr>
        </p:nvSpPr>
        <p:spPr>
          <a:xfrm>
            <a:off x="1905000" y="3183731"/>
            <a:ext cx="7010400" cy="3598069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3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057401" y="1142999"/>
            <a:ext cx="5943600" cy="914401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report’s main title</a:t>
            </a:r>
            <a:endParaRPr lang="en-GB" noProof="0" dirty="0"/>
          </a:p>
        </p:txBody>
      </p:sp>
      <p:sp>
        <p:nvSpPr>
          <p:cNvPr id="3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057401" y="2148840"/>
            <a:ext cx="5943599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35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705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058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411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6764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116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469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35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057400" y="547687"/>
            <a:ext cx="4572000" cy="1524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 userDrawn="1"/>
        </p:nvGrpSpPr>
        <p:grpSpPr>
          <a:xfrm>
            <a:off x="1905000" y="1"/>
            <a:ext cx="8153400" cy="6781800"/>
            <a:chOff x="1927860" y="0"/>
            <a:chExt cx="8130540" cy="6995161"/>
          </a:xfrm>
        </p:grpSpPr>
        <p:sp>
          <p:nvSpPr>
            <p:cNvPr id="31" name="Rectangle 649"/>
            <p:cNvSpPr>
              <a:spLocks noChangeArrowheads="1"/>
            </p:cNvSpPr>
            <p:nvPr userDrawn="1"/>
          </p:nvSpPr>
          <p:spPr bwMode="gray">
            <a:xfrm>
              <a:off x="8114416" y="777242"/>
              <a:ext cx="1943984" cy="621791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2" name="Rectangle 648"/>
            <p:cNvSpPr>
              <a:spLocks noChangeArrowheads="1"/>
            </p:cNvSpPr>
            <p:nvPr userDrawn="1"/>
          </p:nvSpPr>
          <p:spPr bwMode="gray">
            <a:xfrm>
              <a:off x="1927860" y="0"/>
              <a:ext cx="6186556" cy="79088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33" name="Rectangle 650"/>
            <p:cNvSpPr>
              <a:spLocks noChangeArrowheads="1"/>
            </p:cNvSpPr>
            <p:nvPr userDrawn="1"/>
          </p:nvSpPr>
          <p:spPr bwMode="gray">
            <a:xfrm>
              <a:off x="1927860" y="790884"/>
              <a:ext cx="6186556" cy="6204275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8" name="Group 59"/>
          <p:cNvGrpSpPr/>
          <p:nvPr userDrawn="1"/>
        </p:nvGrpSpPr>
        <p:grpSpPr>
          <a:xfrm>
            <a:off x="1051560" y="6781800"/>
            <a:ext cx="1005840" cy="609600"/>
            <a:chOff x="1051560" y="6781800"/>
            <a:chExt cx="1005840" cy="609600"/>
          </a:xfrm>
        </p:grpSpPr>
        <p:sp>
          <p:nvSpPr>
            <p:cNvPr id="29" name="Rectangle 37"/>
            <p:cNvSpPr>
              <a:spLocks noChangeArrowheads="1"/>
            </p:cNvSpPr>
            <p:nvPr userDrawn="1"/>
          </p:nvSpPr>
          <p:spPr bwMode="black">
            <a:xfrm>
              <a:off x="1648968" y="6781800"/>
              <a:ext cx="256032" cy="54864"/>
            </a:xfrm>
            <a:prstGeom prst="rect">
              <a:avLst/>
            </a:prstGeom>
            <a:solidFill>
              <a:schemeClr val="tx2"/>
            </a:solidFill>
            <a:ln w="0">
              <a:solidFill>
                <a:schemeClr val="tx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  <p:sp>
          <p:nvSpPr>
            <p:cNvPr id="30" name="Freeform 7"/>
            <p:cNvSpPr>
              <a:spLocks noEditPoints="1"/>
            </p:cNvSpPr>
            <p:nvPr userDrawn="1"/>
          </p:nvSpPr>
          <p:spPr bwMode="black">
            <a:xfrm>
              <a:off x="1051560" y="7000790"/>
              <a:ext cx="1005840" cy="390610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/>
            </a:p>
          </p:txBody>
        </p:sp>
      </p:grp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057400" y="1143000"/>
            <a:ext cx="5943600" cy="914401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3200" b="1" i="1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add the report’s main title</a:t>
            </a:r>
            <a:endParaRPr lang="en-GB" noProof="0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057401" y="2148840"/>
            <a:ext cx="5943599" cy="914401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35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705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058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411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6764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116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469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GB" noProof="0" dirty="0" smtClean="0"/>
              <a:t>Subtitle and date (move higher if title is only one line)</a:t>
            </a:r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057400" y="547687"/>
            <a:ext cx="4572000" cy="15240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dirty="0" err="1" smtClean="0"/>
              <a:t>www.pwc.com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33400" y="6629401"/>
            <a:ext cx="4572000" cy="762000"/>
          </a:xfrm>
        </p:spPr>
        <p:txBody>
          <a:bodyPr anchor="b"/>
          <a:lstStyle>
            <a:lvl1pPr algn="l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noProof="0" smtClean="0"/>
              <a:t>Add legal and copyright disclaimers here.</a:t>
            </a:r>
            <a:endParaRPr lang="en-GB" noProof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33401" y="1129094"/>
            <a:ext cx="8991600" cy="49244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2210467"/>
            <a:ext cx="4411980" cy="4419599"/>
          </a:xfrm>
        </p:spPr>
        <p:txBody>
          <a:bodyPr/>
          <a:lstStyle>
            <a:lvl1pPr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113023" y="2210467"/>
            <a:ext cx="4411978" cy="4419600"/>
          </a:xfrm>
        </p:spPr>
        <p:txBody>
          <a:bodyPr/>
          <a:lstStyle>
            <a:lvl1pPr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9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2210467"/>
            <a:ext cx="2895600" cy="4419599"/>
          </a:xfrm>
        </p:spPr>
        <p:txBody>
          <a:bodyPr/>
          <a:lstStyle>
            <a:lvl1pPr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581400" y="2212848"/>
            <a:ext cx="2895600" cy="4419600"/>
          </a:xfrm>
        </p:spPr>
        <p:txBody>
          <a:bodyPr/>
          <a:lstStyle>
            <a:lvl1pPr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629400" y="2212848"/>
            <a:ext cx="2895600" cy="4419601"/>
          </a:xfrm>
        </p:spPr>
        <p:txBody>
          <a:bodyPr/>
          <a:lstStyle>
            <a:lvl1pPr>
              <a:spcAft>
                <a:spcPts val="900"/>
              </a:spcAft>
              <a:defRPr sz="1200"/>
            </a:lvl1pPr>
            <a:lvl2pPr>
              <a:spcAft>
                <a:spcPts val="900"/>
              </a:spcAft>
              <a:defRPr sz="1200"/>
            </a:lvl2pPr>
            <a:lvl3pPr>
              <a:spcAft>
                <a:spcPts val="900"/>
              </a:spcAft>
              <a:defRPr sz="1200"/>
            </a:lvl3pPr>
            <a:lvl4pPr>
              <a:spcAft>
                <a:spcPts val="900"/>
              </a:spcAft>
              <a:defRPr sz="1200"/>
            </a:lvl4pPr>
            <a:lvl5pPr>
              <a:spcAft>
                <a:spcPts val="900"/>
              </a:spcAft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20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2210467"/>
            <a:ext cx="4419600" cy="2133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105400" y="2212848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495802"/>
            <a:ext cx="4419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105400" y="4495800"/>
            <a:ext cx="44196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6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33400" y="2210467"/>
            <a:ext cx="2895600" cy="213359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3581400" y="2212848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629400" y="2212848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4495800"/>
            <a:ext cx="28956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7"/>
          </p:nvPr>
        </p:nvSpPr>
        <p:spPr>
          <a:xfrm>
            <a:off x="3581400" y="4495800"/>
            <a:ext cx="28956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8"/>
          </p:nvPr>
        </p:nvSpPr>
        <p:spPr>
          <a:xfrm>
            <a:off x="6629400" y="4495800"/>
            <a:ext cx="28956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22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3438525"/>
            <a:ext cx="4419600" cy="2895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105400" y="3438525"/>
            <a:ext cx="4419600" cy="2895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0" y="2210467"/>
            <a:ext cx="8991600" cy="184666"/>
          </a:xfrm>
        </p:spPr>
        <p:txBody>
          <a:bodyPr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8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6629400" y="2212848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6629400" y="4495799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33401" y="2210467"/>
            <a:ext cx="59436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7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r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33400" y="2210467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33400" y="4495800"/>
            <a:ext cx="2895600" cy="2133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3581400" y="2212848"/>
            <a:ext cx="5943600" cy="44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sz="180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cxnSp>
        <p:nvCxnSpPr>
          <p:cNvPr id="17" name="Shape 24"/>
          <p:cNvCxnSpPr/>
          <p:nvPr userDrawn="1"/>
        </p:nvCxnSpPr>
        <p:spPr>
          <a:xfrm flipV="1">
            <a:off x="381001" y="1069848"/>
            <a:ext cx="9144002" cy="146304"/>
          </a:xfrm>
          <a:prstGeom prst="bentConnector3">
            <a:avLst>
              <a:gd name="adj1" fmla="val 0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523875" y="7252902"/>
            <a:ext cx="243656" cy="138499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sz="900" noProof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GB" sz="900" noProof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1" y="1165670"/>
            <a:ext cx="8991600" cy="2769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210467"/>
            <a:ext cx="8991600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239001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848600" y="708660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3875" y="7086601"/>
            <a:ext cx="5780995" cy="152399"/>
          </a:xfrm>
          <a:prstGeom prst="rect">
            <a:avLst/>
          </a:prstGeom>
        </p:spPr>
        <p:txBody>
          <a:bodyPr vert="horz" lIns="0" tIns="0" rIns="0" bIns="0" anchor="b" anchorCtr="0">
            <a:noAutofit/>
          </a:bodyPr>
          <a:lstStyle>
            <a:lvl1pPr marL="0" algn="l" defTabSz="1018824" rtl="0" eaLnBrk="1" latinLnBrk="0" hangingPunct="1">
              <a:defRPr lang="en-US" sz="9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© 2012 PricewaterhouseCoopers LLP. All rights reserved. PwC refers to the United States member firm, and may sometimes refer to the PwC network. Each member firm is a separate legal entity. Please see www.pwc.com/structure for further details. This content is for general information purposes only, and should not be used as a substitute for consultation with professional advisors.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77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8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</p:sldLayoutIdLst>
  <p:hf hdr="0" dt="0"/>
  <p:txStyles>
    <p:titleStyle>
      <a:lvl1pPr algn="l" defTabSz="1018705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-228574" algn="l" defTabSz="1018705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28574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57146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5720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294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28574" marR="0" indent="-228574" algn="l" defTabSz="1018705" rtl="0" eaLnBrk="1" fontAlgn="auto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tx1"/>
        </a:buClr>
        <a:buSzPct val="100000"/>
        <a:buFont typeface="+mj-lt"/>
        <a:buAutoNum type="arabicPeriod"/>
        <a:tabLst/>
        <a:defRPr sz="11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457146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SzPct val="100000"/>
        <a:buFont typeface="+mj-lt"/>
        <a:buAutoNum type="alphaLcPeriod"/>
        <a:defRPr sz="11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685720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SzPct val="100000"/>
        <a:buFont typeface="+mj-lt"/>
        <a:buAutoNum type="romanLcPeriod"/>
        <a:defRPr sz="11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228574" algn="l" defTabSz="1018705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 pitchFamily="34" charset="0"/>
        <a:buNone/>
        <a:defRPr sz="11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352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705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058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411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764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116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469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821" algn="l" defTabSz="10187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pload.wikimedia.org/wikipedia/commons/0/01/NYSE-floor.jpg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1100" b="0" i="0" dirty="0" smtClean="0">
                <a:solidFill>
                  <a:srgbClr val="FFFFFF"/>
                </a:solidFill>
              </a:rPr>
              <a:t>www.pwc.com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3200" b="1" i="1" dirty="0" smtClean="0">
                <a:solidFill>
                  <a:srgbClr val="FFFFFF"/>
                </a:solidFill>
              </a:rPr>
              <a:t>O mercado acionário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Corrija a </a:t>
            </a:r>
            <a:r>
              <a:rPr lang="pt-BR" sz="1800" b="1" i="1" dirty="0" smtClean="0">
                <a:solidFill>
                  <a:srgbClr val="E0301E"/>
                </a:solidFill>
              </a:rPr>
              <a:t>afirmação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484748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Verdadeiro ou Falso?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Se </a:t>
            </a:r>
            <a:r>
              <a:rPr lang="pt-BR" sz="1200" b="1" i="1" dirty="0" smtClean="0">
                <a:solidFill>
                  <a:srgbClr val="000000"/>
                </a:solidFill>
              </a:rPr>
              <a:t>falso</a:t>
            </a:r>
            <a:r>
              <a:rPr lang="pt-BR" sz="1200" b="0" i="0" dirty="0" smtClean="0">
                <a:solidFill>
                  <a:srgbClr val="000000"/>
                </a:solidFill>
              </a:rPr>
              <a:t>, corrija o erro.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11" name="Picture 4" descr="http://farm3.staticflickr.com/2565/3880462147_7422507a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44725"/>
            <a:ext cx="4064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6" descr="http://farm8.staticflickr.com/7158/6678578203_34a21c7d3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244725"/>
            <a:ext cx="2117516" cy="3051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Lugar para banner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33400" y="1746885"/>
            <a:ext cx="8077200" cy="4419600"/>
          </a:xfrm>
          <a:prstGeom prst="rect">
            <a:avLst/>
          </a:prstGeom>
        </p:spPr>
        <p:txBody>
          <a:bodyPr lIns="0" tIns="0" rIns="0" bIns="0"/>
          <a:lstStyle/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/>
            <a:endParaRPr lang="en-US" sz="2600" dirty="0" smtClean="0"/>
          </a:p>
          <a:p>
            <a:pPr marL="182880" indent="-457200" algn="r"/>
            <a:endParaRPr lang="en-US" sz="1200" dirty="0" smtClean="0">
              <a:hlinkClick r:id="rId5"/>
            </a:endParaRPr>
          </a:p>
          <a:p>
            <a:pPr marL="182880" indent="-457200" algn="r"/>
            <a:endParaRPr lang="en-US" sz="1200" dirty="0" smtClean="0"/>
          </a:p>
          <a:p>
            <a:pPr indent="0">
              <a:spcAft>
                <a:spcPts val="0"/>
              </a:spcAft>
            </a:pPr>
            <a:endParaRPr lang="en-US" sz="800" dirty="0" smtClean="0"/>
          </a:p>
          <a:p>
            <a:pPr indent="0">
              <a:spcAft>
                <a:spcPts val="0"/>
              </a:spcAft>
            </a:pPr>
            <a:endParaRPr lang="en-US" sz="800" dirty="0" smtClean="0"/>
          </a:p>
          <a:p>
            <a:pPr indent="0">
              <a:spcAft>
                <a:spcPts val="0"/>
              </a:spcAft>
            </a:pPr>
            <a:endParaRPr lang="en-US" sz="800" dirty="0" smtClean="0"/>
          </a:p>
          <a:p>
            <a:pPr indent="0">
              <a:spcAft>
                <a:spcPts val="0"/>
              </a:spcAft>
            </a:pPr>
            <a:r>
              <a:rPr lang="pt-BR" sz="800" b="0" i="0" dirty="0" smtClean="0">
                <a:solidFill>
                  <a:srgbClr val="000000"/>
                </a:solidFill>
              </a:rPr>
              <a:t>Fontes das fotos: </a:t>
            </a:r>
          </a:p>
          <a:p>
            <a:pPr indent="0">
              <a:spcAft>
                <a:spcPts val="0"/>
              </a:spcAft>
            </a:pPr>
            <a:r>
              <a:rPr lang="pt-BR" sz="800" b="0" i="0" dirty="0" smtClean="0">
                <a:solidFill>
                  <a:srgbClr val="000000"/>
                </a:solidFill>
              </a:rPr>
              <a:t>http://www.flickr.com/photos/serenitbee/6678578203/sizes/m/in/photostream/</a:t>
            </a:r>
          </a:p>
          <a:p>
            <a:pPr indent="0">
              <a:spcAft>
                <a:spcPts val="0"/>
              </a:spcAft>
            </a:pPr>
            <a:r>
              <a:rPr lang="pt-BR" sz="800" b="0" i="0" dirty="0" smtClean="0">
                <a:solidFill>
                  <a:srgbClr val="000000"/>
                </a:solidFill>
              </a:rPr>
              <a:t>http://www.flickr.com/photos/hutchike/3880462147/</a:t>
            </a:r>
          </a:p>
          <a:p>
            <a:pPr marL="182880" indent="-457200" algn="r">
              <a:spcAft>
                <a:spcPts val="0"/>
              </a:spcAft>
            </a:pPr>
            <a:endParaRPr lang="en-US" sz="800" dirty="0" smtClean="0"/>
          </a:p>
          <a:p>
            <a:pPr marL="182880" indent="-457200" algn="r"/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Índice</a:t>
            </a:r>
          </a:p>
        </p:txBody>
      </p:sp>
      <p:graphicFrame>
        <p:nvGraphicFramePr>
          <p:cNvPr id="54" name="Table 53"/>
          <p:cNvGraphicFramePr>
            <a:graphicFrameLocks noGrp="1"/>
          </p:cNvGraphicFramePr>
          <p:nvPr/>
        </p:nvGraphicFramePr>
        <p:xfrm>
          <a:off x="3581400" y="2244725"/>
          <a:ext cx="5943600" cy="1243584"/>
        </p:xfrm>
        <a:graphic>
          <a:graphicData uri="http://schemas.openxmlformats.org/drawingml/2006/table">
            <a:tbl>
              <a:tblPr/>
              <a:tblGrid>
                <a:gridCol w="830792"/>
                <a:gridCol w="4370301"/>
                <a:gridCol w="742507"/>
              </a:tblGrid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1" i="0" u="none" dirty="0" smtClean="0">
                          <a:solidFill>
                            <a:srgbClr val="A32020"/>
                          </a:solidFill>
                          <a:latin typeface="Georgia" pitchFamily="18" charset="0"/>
                        </a:rPr>
                        <a:t>Seção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1" i="0" u="none" dirty="0" smtClean="0">
                          <a:solidFill>
                            <a:srgbClr val="A32020"/>
                          </a:solidFill>
                          <a:latin typeface="Georgia" pitchFamily="18" charset="0"/>
                        </a:rPr>
                        <a:t>Visão geral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1" i="0" u="none" dirty="0" smtClean="0">
                          <a:solidFill>
                            <a:srgbClr val="A32020"/>
                          </a:solidFill>
                          <a:latin typeface="Georgia" pitchFamily="18" charset="0"/>
                        </a:rPr>
                        <a:t>Página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1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O que é o mercado de ações 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4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2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Estudos de caso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5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3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Calculando lucros e perdas 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6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4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Simulação – Torne-se um investidor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9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5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018705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Corrija a afirmação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t">
                        <a:spcAft>
                          <a:spcPts val="400"/>
                        </a:spcAft>
                      </a:pPr>
                      <a:r>
                        <a:rPr lang="pt-BR" sz="1000" b="0" i="0" u="none" dirty="0" smtClean="0">
                          <a:solidFill>
                            <a:srgbClr val="000000"/>
                          </a:solidFill>
                          <a:latin typeface="Georgia" pitchFamily="18" charset="0"/>
                        </a:rPr>
                        <a:t>10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O que é o </a:t>
            </a:r>
            <a:r>
              <a:rPr lang="pt-BR" sz="1800" b="1" i="1" dirty="0" smtClean="0">
                <a:solidFill>
                  <a:srgbClr val="E0301E"/>
                </a:solidFill>
              </a:rPr>
              <a:t>mercado de ações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2285241"/>
          </a:xfrm>
        </p:spPr>
        <p:txBody>
          <a:bodyPr/>
          <a:lstStyle/>
          <a:p>
            <a:pPr marL="228600" indent="-228600"/>
            <a:r>
              <a:rPr lang="pt-BR" sz="1200" b="0" i="0" dirty="0" smtClean="0">
                <a:solidFill>
                  <a:srgbClr val="000000"/>
                </a:solidFill>
              </a:rPr>
              <a:t>O que é uma ação?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E0301E"/>
                </a:solidFill>
              </a:rPr>
              <a:t>Uma ação é uma participação na propriedade de uma empresa.</a:t>
            </a:r>
          </a:p>
          <a:p>
            <a:pPr marL="228600" indent="-228600"/>
            <a:r>
              <a:rPr lang="pt-BR" sz="1200" b="0" i="0" dirty="0" smtClean="0">
                <a:solidFill>
                  <a:srgbClr val="000000"/>
                </a:solidFill>
              </a:rPr>
              <a:t>Quem vende ações, e por que?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E0301E"/>
                </a:solidFill>
              </a:rPr>
              <a:t>Uma empresa que precisa de mais fluxo de caixa para expansão pode vender ações.</a:t>
            </a:r>
          </a:p>
          <a:p>
            <a:pPr marL="228600" indent="-228600"/>
            <a:r>
              <a:rPr lang="pt-BR" sz="1200" b="0" i="0" dirty="0" smtClean="0">
                <a:solidFill>
                  <a:srgbClr val="000000"/>
                </a:solidFill>
              </a:rPr>
              <a:t>Quem compra ações, e por que?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E0301E"/>
                </a:solidFill>
              </a:rPr>
              <a:t>Qualquer investidor pode comprar ações para tentar ganhar dinheiro.</a:t>
            </a:r>
          </a:p>
          <a:p>
            <a:pPr marL="228600" indent="-228600"/>
            <a:r>
              <a:rPr lang="pt-BR" sz="1200" b="0" i="0" dirty="0" smtClean="0">
                <a:solidFill>
                  <a:srgbClr val="000000"/>
                </a:solidFill>
              </a:rPr>
              <a:t>O que faz os preços das ações se alterarem?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E0301E"/>
                </a:solidFill>
              </a:rPr>
              <a:t>Suprimento e demanda: se a demanda pela ação subir, o preço da ação sobe. Se a demanda diminuir, o preço da ação também cai.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E0301E"/>
                </a:solidFill>
              </a:rPr>
              <a:t>Estudos de caso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484748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eToys, Inc.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Facebook, Inc.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Calculando </a:t>
            </a:r>
            <a:r>
              <a:rPr lang="pt-BR" sz="1800" b="1" i="1" dirty="0" smtClean="0">
                <a:solidFill>
                  <a:srgbClr val="E0301E"/>
                </a:solidFill>
              </a:rPr>
              <a:t>lucros e perdas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1269578"/>
          </a:xfrm>
        </p:spPr>
        <p:txBody>
          <a:bodyPr/>
          <a:lstStyle/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Para determinar o valor do lucro ou da perda:</a:t>
            </a:r>
          </a:p>
          <a:p>
            <a:pPr marL="228600" lvl="1" indent="-228600">
              <a:buFont typeface="+mj-lt"/>
              <a:buAutoNum type="arabicPeriod"/>
            </a:pPr>
            <a:r>
              <a:rPr lang="pt-BR" sz="1200" b="0" i="0" dirty="0" smtClean="0">
                <a:solidFill>
                  <a:srgbClr val="000000"/>
                </a:solidFill>
              </a:rPr>
              <a:t>Calcule o valor pago pela ação ao multiplicar o número de ações pelo preço de compra por ação.</a:t>
            </a:r>
          </a:p>
          <a:p>
            <a:pPr marL="228600" lvl="1" indent="-228600">
              <a:buFont typeface="+mj-lt"/>
              <a:buAutoNum type="arabicPeriod"/>
            </a:pPr>
            <a:r>
              <a:rPr lang="pt-BR" sz="1200" b="0" i="0" dirty="0" smtClean="0">
                <a:solidFill>
                  <a:srgbClr val="000000"/>
                </a:solidFill>
              </a:rPr>
              <a:t>Calcule o valor do preço de venda da ação ao multiplicar o número de ações pelo preço de venda por ação.</a:t>
            </a:r>
          </a:p>
          <a:p>
            <a:pPr marL="228600" lvl="1" indent="-228600">
              <a:buFont typeface="+mj-lt"/>
              <a:buAutoNum type="arabicPeriod"/>
            </a:pPr>
            <a:r>
              <a:rPr lang="pt-BR" sz="1200" b="0" i="0" dirty="0" smtClean="0">
                <a:solidFill>
                  <a:srgbClr val="000000"/>
                </a:solidFill>
              </a:rPr>
              <a:t>Subtraia o total de 1 do total de 2.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0" dirty="0" smtClean="0">
                <a:solidFill>
                  <a:srgbClr val="000000"/>
                </a:solidFill>
              </a:rPr>
              <a:t>Este valor é seu ganho ou perda.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Calculando </a:t>
            </a:r>
            <a:r>
              <a:rPr lang="pt-BR" sz="1800" b="1" i="1" dirty="0" smtClean="0">
                <a:solidFill>
                  <a:srgbClr val="E0301E"/>
                </a:solidFill>
              </a:rPr>
              <a:t>lucros e perdas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pt-BR" sz="1800" b="0" i="0" dirty="0" smtClean="0">
                <a:solidFill>
                  <a:srgbClr val="000000"/>
                </a:solidFill>
              </a:rPr>
              <a:t>Apple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1384995"/>
          </a:xfrm>
        </p:spPr>
        <p:txBody>
          <a:bodyPr/>
          <a:lstStyle/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Como Manuel comprou 5 ações, ele pagou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5 x US$ 86 = US$ 430.</a:t>
            </a:r>
          </a:p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Ele vendeu as 5 ações a US$ 342 cada, então ele recebeu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5 x US$ 342 = US$ 1.710.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US$ 1.710 – US$ 430 = ?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8160" y="3664163"/>
            <a:ext cx="8991600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lvl="1" defTabSz="1018705">
              <a:spcAft>
                <a:spcPts val="900"/>
              </a:spcAft>
              <a:buClr>
                <a:schemeClr val="tx1"/>
              </a:buClr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Manuel obteve um lucro de </a:t>
            </a:r>
            <a:r>
              <a:rPr lang="pt-BR" sz="1200" b="1" i="0" dirty="0" smtClean="0">
                <a:solidFill>
                  <a:srgbClr val="000000"/>
                </a:solidFill>
                <a:latin typeface="Georgia" pitchFamily="18" charset="0"/>
              </a:rPr>
              <a:t>US$ 1.280.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Calculando </a:t>
            </a:r>
            <a:r>
              <a:rPr lang="pt-BR" sz="1800" b="1" i="1" dirty="0" smtClean="0">
                <a:solidFill>
                  <a:srgbClr val="E0301E"/>
                </a:solidFill>
              </a:rPr>
              <a:t>lucros e perdas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pt-BR" sz="1800" b="0" i="0" dirty="0" smtClean="0">
                <a:solidFill>
                  <a:srgbClr val="000000"/>
                </a:solidFill>
              </a:rPr>
              <a:t>The home depot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1685077"/>
          </a:xfrm>
        </p:spPr>
        <p:txBody>
          <a:bodyPr/>
          <a:lstStyle/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Como Manuel comprou 10 ações, ele pagou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10 x US$ 40 = US$ 400.</a:t>
            </a:r>
          </a:p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Ele vendeu as ações por US$ 36 cada, então ganhou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10 x US$ 36 = US$ 360.</a:t>
            </a:r>
          </a:p>
          <a:p>
            <a:pPr marL="228600" lvl="1" indent="-228600"/>
            <a:r>
              <a:rPr lang="pt-BR" sz="1200" b="0" i="0" dirty="0" smtClean="0">
                <a:solidFill>
                  <a:srgbClr val="000000"/>
                </a:solidFill>
              </a:rPr>
              <a:t>US$ 360 – US$ 400 = ?</a:t>
            </a:r>
          </a:p>
          <a:p>
            <a:pPr marL="0" lvl="1" indent="0">
              <a:buNone/>
            </a:pPr>
            <a:r>
              <a:rPr lang="pt-BR" sz="1200" b="0" i="0" dirty="0" smtClean="0">
                <a:solidFill>
                  <a:srgbClr val="000000"/>
                </a:solidFill>
              </a:rPr>
              <a:t>Manuel perdeu </a:t>
            </a:r>
            <a:r>
              <a:rPr lang="pt-BR" sz="1200" b="1" i="0" dirty="0" smtClean="0">
                <a:solidFill>
                  <a:srgbClr val="000000"/>
                </a:solidFill>
              </a:rPr>
              <a:t>US$ 40.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1" y="1167291"/>
            <a:ext cx="8991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Simulação – </a:t>
            </a:r>
            <a:r>
              <a:rPr lang="pt-BR" sz="1800" b="1" i="1" dirty="0" smtClean="0">
                <a:solidFill>
                  <a:srgbClr val="E0301E"/>
                </a:solidFill>
              </a:rPr>
              <a:t>Torne-se um investidor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0"/>
          </p:nvPr>
        </p:nvSpPr>
        <p:spPr>
          <a:xfrm>
            <a:off x="533400" y="2209800"/>
            <a:ext cx="8991600" cy="784830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Escolha suas empresas e invista US$ 10.000 em suas ações.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Manter ou vender?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Descubra seus lucros.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 Letter Size Landscape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>
          <a:solidFill>
            <a:schemeClr val="tx2"/>
          </a:solidFill>
        </a:ln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noAutofit/>
      </a:bodyPr>
      <a:lstStyle>
        <a:defPPr>
          <a:spcAft>
            <a:spcPts val="900"/>
          </a:spcAft>
          <a:defRPr sz="2000" dirty="0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 Letter Size Landscape</Template>
  <TotalTime>138</TotalTime>
  <Words>1002</Words>
  <Application>Microsoft Office PowerPoint</Application>
  <PresentationFormat>Custom</PresentationFormat>
  <Paragraphs>103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Report Letter Size Landscape</vt:lpstr>
      <vt:lpstr>O mercado acionário</vt:lpstr>
      <vt:lpstr>Lugar para banner</vt:lpstr>
      <vt:lpstr>Índice</vt:lpstr>
      <vt:lpstr>O que é o mercado de ações </vt:lpstr>
      <vt:lpstr>Estudos de caso</vt:lpstr>
      <vt:lpstr>Calculando lucros e perdas </vt:lpstr>
      <vt:lpstr>Calculando lucros e perdas  Apple</vt:lpstr>
      <vt:lpstr>Calculando lucros e perdas  The home depot</vt:lpstr>
      <vt:lpstr>Simulação – Torne-se um investidor</vt:lpstr>
      <vt:lpstr>Corrija a afirmação</vt:lpstr>
    </vt:vector>
  </TitlesOfParts>
  <Company>PwC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taniyad543</dc:creator>
  <cp:lastModifiedBy>agates</cp:lastModifiedBy>
  <cp:revision>21</cp:revision>
  <dcterms:created xsi:type="dcterms:W3CDTF">2012-08-30T05:12:34Z</dcterms:created>
  <dcterms:modified xsi:type="dcterms:W3CDTF">2012-12-26T04:34:09Z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create by">
    <vt:lpwstr>PwC</vt:lpwstr>
  </property>
  <property fmtid="{D5CDD505-2E9C-101B-9397-08002B2CF9AE}" pid="3" name="TB template version">
    <vt:lpwstr>6</vt:lpwstr>
  </property>
  <property fmtid="{D5CDD505-2E9C-101B-9397-08002B2CF9AE}" pid="4" name="TB template type">
    <vt:lpwstr>Report</vt:lpwstr>
  </property>
  <property fmtid="{D5CDD505-2E9C-101B-9397-08002B2CF9AE}" pid="5" name="Template version">
    <vt:lpwstr>1</vt:lpwstr>
  </property>
</Properties>
</file>